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72" r:id="rId2"/>
    <p:sldId id="273" r:id="rId3"/>
    <p:sldId id="274" r:id="rId4"/>
    <p:sldId id="285" r:id="rId5"/>
    <p:sldId id="276" r:id="rId6"/>
    <p:sldId id="292" r:id="rId7"/>
    <p:sldId id="288" r:id="rId8"/>
    <p:sldId id="291" r:id="rId9"/>
    <p:sldId id="277" r:id="rId10"/>
    <p:sldId id="287" r:id="rId11"/>
    <p:sldId id="278" r:id="rId12"/>
    <p:sldId id="294" r:id="rId13"/>
    <p:sldId id="284" r:id="rId14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>
        <p:scale>
          <a:sx n="75" d="100"/>
          <a:sy n="75" d="100"/>
        </p:scale>
        <p:origin x="-1236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58AC9A-BBAD-46CC-A222-213EDF3D8580}" type="doc">
      <dgm:prSet loTypeId="urn:microsoft.com/office/officeart/2005/8/layout/cycle7" loCatId="cycle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9415D2-DCFA-42C7-B7D4-57131680C889}">
      <dgm:prSet phldrT="[Text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dirty="0" smtClean="0"/>
            <a:t>Regulation &amp; Supervision</a:t>
          </a:r>
          <a:endParaRPr lang="en-US" b="1" dirty="0"/>
        </a:p>
      </dgm:t>
    </dgm:pt>
    <dgm:pt modelId="{6A294968-F836-4157-A91C-1086342097A2}" type="parTrans" cxnId="{8CC58CD1-1012-4050-88EE-F1F07E93F53C}">
      <dgm:prSet/>
      <dgm:spPr/>
      <dgm:t>
        <a:bodyPr/>
        <a:lstStyle/>
        <a:p>
          <a:endParaRPr lang="en-US"/>
        </a:p>
      </dgm:t>
    </dgm:pt>
    <dgm:pt modelId="{905F0FD5-EF13-4387-9874-0EDB4AFC8DEC}" type="sibTrans" cxnId="{8CC58CD1-1012-4050-88EE-F1F07E93F53C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7E82F9EB-EE3A-4AF6-95A3-3D16161231C3}">
      <dgm:prSet phldrT="[Text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dirty="0" smtClean="0"/>
            <a:t>Capacity Building &amp; Development</a:t>
          </a:r>
          <a:endParaRPr lang="en-US" b="1" dirty="0"/>
        </a:p>
      </dgm:t>
    </dgm:pt>
    <dgm:pt modelId="{EA13B1C1-DC23-4BB7-802E-BA70E6808C97}" type="parTrans" cxnId="{B46268EB-ADAC-42E8-BF5D-C00BED084E7D}">
      <dgm:prSet/>
      <dgm:spPr/>
      <dgm:t>
        <a:bodyPr/>
        <a:lstStyle/>
        <a:p>
          <a:endParaRPr lang="en-US"/>
        </a:p>
      </dgm:t>
    </dgm:pt>
    <dgm:pt modelId="{F56F7413-8F9A-4A7B-9CEC-BF0742BBFD81}" type="sibTrans" cxnId="{B46268EB-ADAC-42E8-BF5D-C00BED084E7D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7636B410-5146-4A6C-8051-E1B4F39E41FD}">
      <dgm:prSet phldrT="[Text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dirty="0" smtClean="0"/>
            <a:t>Liquidity Management</a:t>
          </a:r>
          <a:endParaRPr lang="en-US" b="1" dirty="0"/>
        </a:p>
      </dgm:t>
    </dgm:pt>
    <dgm:pt modelId="{EA561F0A-4BA9-4C59-B4FC-4B53FD6C599C}" type="parTrans" cxnId="{92005095-D190-4BDA-90AA-9290363677DE}">
      <dgm:prSet/>
      <dgm:spPr/>
      <dgm:t>
        <a:bodyPr/>
        <a:lstStyle/>
        <a:p>
          <a:endParaRPr lang="en-US"/>
        </a:p>
      </dgm:t>
    </dgm:pt>
    <dgm:pt modelId="{22A3AC2F-C36F-4AD0-B99A-1D43E767B03A}" type="sibTrans" cxnId="{92005095-D190-4BDA-90AA-9290363677DE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9B5B3F58-54A9-420E-A141-4B1B569DB38F}" type="pres">
      <dgm:prSet presAssocID="{A558AC9A-BBAD-46CC-A222-213EDF3D858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CEAD6372-9414-4061-BF89-42D15912066C}" type="pres">
      <dgm:prSet presAssocID="{CD9415D2-DCFA-42C7-B7D4-57131680C88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7EA0B4-13B7-405B-8064-338825DE4117}" type="pres">
      <dgm:prSet presAssocID="{905F0FD5-EF13-4387-9874-0EDB4AFC8DEC}" presName="sibTrans" presStyleLbl="sibTrans2D1" presStyleIdx="0" presStyleCnt="3" custLinFactNeighborX="43308" custLinFactNeighborY="-50178"/>
      <dgm:spPr/>
      <dgm:t>
        <a:bodyPr/>
        <a:lstStyle/>
        <a:p>
          <a:endParaRPr lang="en-ZA"/>
        </a:p>
      </dgm:t>
    </dgm:pt>
    <dgm:pt modelId="{F5554FD8-9062-4564-A32C-AA5D4F332D02}" type="pres">
      <dgm:prSet presAssocID="{905F0FD5-EF13-4387-9874-0EDB4AFC8DEC}" presName="connectorText" presStyleLbl="sibTrans2D1" presStyleIdx="0" presStyleCnt="3"/>
      <dgm:spPr/>
      <dgm:t>
        <a:bodyPr/>
        <a:lstStyle/>
        <a:p>
          <a:endParaRPr lang="en-ZA"/>
        </a:p>
      </dgm:t>
    </dgm:pt>
    <dgm:pt modelId="{792118B4-162D-44B9-9725-F2D14C8D1C88}" type="pres">
      <dgm:prSet presAssocID="{7E82F9EB-EE3A-4AF6-95A3-3D16161231C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34A6D8-4A4A-47D3-A2D7-19F172C45524}" type="pres">
      <dgm:prSet presAssocID="{F56F7413-8F9A-4A7B-9CEC-BF0742BBFD81}" presName="sibTrans" presStyleLbl="sibTrans2D1" presStyleIdx="1" presStyleCnt="3"/>
      <dgm:spPr/>
      <dgm:t>
        <a:bodyPr/>
        <a:lstStyle/>
        <a:p>
          <a:endParaRPr lang="en-ZA"/>
        </a:p>
      </dgm:t>
    </dgm:pt>
    <dgm:pt modelId="{625049FA-32E5-44E9-BAEC-AF53EB7550DB}" type="pres">
      <dgm:prSet presAssocID="{F56F7413-8F9A-4A7B-9CEC-BF0742BBFD81}" presName="connectorText" presStyleLbl="sibTrans2D1" presStyleIdx="1" presStyleCnt="3"/>
      <dgm:spPr/>
      <dgm:t>
        <a:bodyPr/>
        <a:lstStyle/>
        <a:p>
          <a:endParaRPr lang="en-ZA"/>
        </a:p>
      </dgm:t>
    </dgm:pt>
    <dgm:pt modelId="{FD15EB1B-9210-4D45-AD47-2B993FADA3F9}" type="pres">
      <dgm:prSet presAssocID="{7636B410-5146-4A6C-8051-E1B4F39E41FD}" presName="node" presStyleLbl="node1" presStyleIdx="2" presStyleCnt="3" custRadScaleRad="99743" custRadScaleInc="33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969EC7-D909-470B-A811-DE4068A72011}" type="pres">
      <dgm:prSet presAssocID="{22A3AC2F-C36F-4AD0-B99A-1D43E767B03A}" presName="sibTrans" presStyleLbl="sibTrans2D1" presStyleIdx="2" presStyleCnt="3" custLinFactNeighborX="-37746" custLinFactNeighborY="-42035"/>
      <dgm:spPr/>
      <dgm:t>
        <a:bodyPr/>
        <a:lstStyle/>
        <a:p>
          <a:endParaRPr lang="en-ZA"/>
        </a:p>
      </dgm:t>
    </dgm:pt>
    <dgm:pt modelId="{7110B570-EC65-4CA8-B975-3FA178BBBE45}" type="pres">
      <dgm:prSet presAssocID="{22A3AC2F-C36F-4AD0-B99A-1D43E767B03A}" presName="connectorText" presStyleLbl="sibTrans2D1" presStyleIdx="2" presStyleCnt="3"/>
      <dgm:spPr/>
      <dgm:t>
        <a:bodyPr/>
        <a:lstStyle/>
        <a:p>
          <a:endParaRPr lang="en-ZA"/>
        </a:p>
      </dgm:t>
    </dgm:pt>
  </dgm:ptLst>
  <dgm:cxnLst>
    <dgm:cxn modelId="{B7B87466-9C95-4592-8045-9F1B5BA6A6E0}" type="presOf" srcId="{CD9415D2-DCFA-42C7-B7D4-57131680C889}" destId="{CEAD6372-9414-4061-BF89-42D15912066C}" srcOrd="0" destOrd="0" presId="urn:microsoft.com/office/officeart/2005/8/layout/cycle7"/>
    <dgm:cxn modelId="{F4895019-69C2-4E48-9D8A-D17A23D9F124}" type="presOf" srcId="{F56F7413-8F9A-4A7B-9CEC-BF0742BBFD81}" destId="{8634A6D8-4A4A-47D3-A2D7-19F172C45524}" srcOrd="0" destOrd="0" presId="urn:microsoft.com/office/officeart/2005/8/layout/cycle7"/>
    <dgm:cxn modelId="{B46268EB-ADAC-42E8-BF5D-C00BED084E7D}" srcId="{A558AC9A-BBAD-46CC-A222-213EDF3D8580}" destId="{7E82F9EB-EE3A-4AF6-95A3-3D16161231C3}" srcOrd="1" destOrd="0" parTransId="{EA13B1C1-DC23-4BB7-802E-BA70E6808C97}" sibTransId="{F56F7413-8F9A-4A7B-9CEC-BF0742BBFD81}"/>
    <dgm:cxn modelId="{42D66590-559D-4627-8BA1-5AA711242C04}" type="presOf" srcId="{A558AC9A-BBAD-46CC-A222-213EDF3D8580}" destId="{9B5B3F58-54A9-420E-A141-4B1B569DB38F}" srcOrd="0" destOrd="0" presId="urn:microsoft.com/office/officeart/2005/8/layout/cycle7"/>
    <dgm:cxn modelId="{46E94F65-5BF4-4100-BF23-82720E73176D}" type="presOf" srcId="{7636B410-5146-4A6C-8051-E1B4F39E41FD}" destId="{FD15EB1B-9210-4D45-AD47-2B993FADA3F9}" srcOrd="0" destOrd="0" presId="urn:microsoft.com/office/officeart/2005/8/layout/cycle7"/>
    <dgm:cxn modelId="{E781D7ED-B4B0-412F-81CC-A05D3182C854}" type="presOf" srcId="{22A3AC2F-C36F-4AD0-B99A-1D43E767B03A}" destId="{7110B570-EC65-4CA8-B975-3FA178BBBE45}" srcOrd="1" destOrd="0" presId="urn:microsoft.com/office/officeart/2005/8/layout/cycle7"/>
    <dgm:cxn modelId="{92005095-D190-4BDA-90AA-9290363677DE}" srcId="{A558AC9A-BBAD-46CC-A222-213EDF3D8580}" destId="{7636B410-5146-4A6C-8051-E1B4F39E41FD}" srcOrd="2" destOrd="0" parTransId="{EA561F0A-4BA9-4C59-B4FC-4B53FD6C599C}" sibTransId="{22A3AC2F-C36F-4AD0-B99A-1D43E767B03A}"/>
    <dgm:cxn modelId="{8CC58CD1-1012-4050-88EE-F1F07E93F53C}" srcId="{A558AC9A-BBAD-46CC-A222-213EDF3D8580}" destId="{CD9415D2-DCFA-42C7-B7D4-57131680C889}" srcOrd="0" destOrd="0" parTransId="{6A294968-F836-4157-A91C-1086342097A2}" sibTransId="{905F0FD5-EF13-4387-9874-0EDB4AFC8DEC}"/>
    <dgm:cxn modelId="{A94BDB39-368F-4694-81ED-947AF0BA3F61}" type="presOf" srcId="{905F0FD5-EF13-4387-9874-0EDB4AFC8DEC}" destId="{597EA0B4-13B7-405B-8064-338825DE4117}" srcOrd="0" destOrd="0" presId="urn:microsoft.com/office/officeart/2005/8/layout/cycle7"/>
    <dgm:cxn modelId="{C869A9AC-359C-4C49-BF73-F1F40ADBC68F}" type="presOf" srcId="{F56F7413-8F9A-4A7B-9CEC-BF0742BBFD81}" destId="{625049FA-32E5-44E9-BAEC-AF53EB7550DB}" srcOrd="1" destOrd="0" presId="urn:microsoft.com/office/officeart/2005/8/layout/cycle7"/>
    <dgm:cxn modelId="{8DA52944-B8C7-4B44-88E8-A3EF86D2C8A4}" type="presOf" srcId="{22A3AC2F-C36F-4AD0-B99A-1D43E767B03A}" destId="{76969EC7-D909-470B-A811-DE4068A72011}" srcOrd="0" destOrd="0" presId="urn:microsoft.com/office/officeart/2005/8/layout/cycle7"/>
    <dgm:cxn modelId="{6DA103BD-8253-4715-8B86-86DDA85A875E}" type="presOf" srcId="{7E82F9EB-EE3A-4AF6-95A3-3D16161231C3}" destId="{792118B4-162D-44B9-9725-F2D14C8D1C88}" srcOrd="0" destOrd="0" presId="urn:microsoft.com/office/officeart/2005/8/layout/cycle7"/>
    <dgm:cxn modelId="{7D4FEE29-25A5-4142-8FAA-86F05E4756FE}" type="presOf" srcId="{905F0FD5-EF13-4387-9874-0EDB4AFC8DEC}" destId="{F5554FD8-9062-4564-A32C-AA5D4F332D02}" srcOrd="1" destOrd="0" presId="urn:microsoft.com/office/officeart/2005/8/layout/cycle7"/>
    <dgm:cxn modelId="{0B1F68DD-0381-489A-9C52-03AEFB06A76C}" type="presParOf" srcId="{9B5B3F58-54A9-420E-A141-4B1B569DB38F}" destId="{CEAD6372-9414-4061-BF89-42D15912066C}" srcOrd="0" destOrd="0" presId="urn:microsoft.com/office/officeart/2005/8/layout/cycle7"/>
    <dgm:cxn modelId="{17060BA9-F0E5-41E4-9CB6-8DBB0621AFFE}" type="presParOf" srcId="{9B5B3F58-54A9-420E-A141-4B1B569DB38F}" destId="{597EA0B4-13B7-405B-8064-338825DE4117}" srcOrd="1" destOrd="0" presId="urn:microsoft.com/office/officeart/2005/8/layout/cycle7"/>
    <dgm:cxn modelId="{5A9692D6-D4EF-4FD9-9968-0BFAEE47F23F}" type="presParOf" srcId="{597EA0B4-13B7-405B-8064-338825DE4117}" destId="{F5554FD8-9062-4564-A32C-AA5D4F332D02}" srcOrd="0" destOrd="0" presId="urn:microsoft.com/office/officeart/2005/8/layout/cycle7"/>
    <dgm:cxn modelId="{BCF428E6-68C5-42DF-9DB5-8CEBBF1F4A40}" type="presParOf" srcId="{9B5B3F58-54A9-420E-A141-4B1B569DB38F}" destId="{792118B4-162D-44B9-9725-F2D14C8D1C88}" srcOrd="2" destOrd="0" presId="urn:microsoft.com/office/officeart/2005/8/layout/cycle7"/>
    <dgm:cxn modelId="{F89F9B59-4A63-487A-AD98-567C618F888F}" type="presParOf" srcId="{9B5B3F58-54A9-420E-A141-4B1B569DB38F}" destId="{8634A6D8-4A4A-47D3-A2D7-19F172C45524}" srcOrd="3" destOrd="0" presId="urn:microsoft.com/office/officeart/2005/8/layout/cycle7"/>
    <dgm:cxn modelId="{40DEB5D5-8EC4-46C9-87E0-79A302F62275}" type="presParOf" srcId="{8634A6D8-4A4A-47D3-A2D7-19F172C45524}" destId="{625049FA-32E5-44E9-BAEC-AF53EB7550DB}" srcOrd="0" destOrd="0" presId="urn:microsoft.com/office/officeart/2005/8/layout/cycle7"/>
    <dgm:cxn modelId="{7A84DEEC-4C0E-40CA-AF50-7D39D10666B3}" type="presParOf" srcId="{9B5B3F58-54A9-420E-A141-4B1B569DB38F}" destId="{FD15EB1B-9210-4D45-AD47-2B993FADA3F9}" srcOrd="4" destOrd="0" presId="urn:microsoft.com/office/officeart/2005/8/layout/cycle7"/>
    <dgm:cxn modelId="{2978F113-A0CD-4C0D-ADBF-5B71CEEE7089}" type="presParOf" srcId="{9B5B3F58-54A9-420E-A141-4B1B569DB38F}" destId="{76969EC7-D909-470B-A811-DE4068A72011}" srcOrd="5" destOrd="0" presId="urn:microsoft.com/office/officeart/2005/8/layout/cycle7"/>
    <dgm:cxn modelId="{EC637B49-7E35-4739-B953-D7C35178BFFB}" type="presParOf" srcId="{76969EC7-D909-470B-A811-DE4068A72011}" destId="{7110B570-EC65-4CA8-B975-3FA178BBBE45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AD6372-9414-4061-BF89-42D15912066C}">
      <dsp:nvSpPr>
        <dsp:cNvPr id="0" name=""/>
        <dsp:cNvSpPr/>
      </dsp:nvSpPr>
      <dsp:spPr>
        <a:xfrm>
          <a:off x="1995785" y="1179"/>
          <a:ext cx="2104429" cy="1052214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Regulation &amp; Supervision</a:t>
          </a:r>
          <a:endParaRPr lang="en-US" sz="2000" b="1" kern="1200" dirty="0"/>
        </a:p>
      </dsp:txBody>
      <dsp:txXfrm>
        <a:off x="2026603" y="31997"/>
        <a:ext cx="2042793" cy="990578"/>
      </dsp:txXfrm>
    </dsp:sp>
    <dsp:sp modelId="{597EA0B4-13B7-405B-8064-338825DE4117}">
      <dsp:nvSpPr>
        <dsp:cNvPr id="0" name=""/>
        <dsp:cNvSpPr/>
      </dsp:nvSpPr>
      <dsp:spPr>
        <a:xfrm rot="3600000">
          <a:off x="3841770" y="1663069"/>
          <a:ext cx="1120377" cy="368275"/>
        </a:xfrm>
        <a:prstGeom prst="left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3952253" y="1736724"/>
        <a:ext cx="899412" cy="220965"/>
      </dsp:txXfrm>
    </dsp:sp>
    <dsp:sp modelId="{792118B4-162D-44B9-9725-F2D14C8D1C88}">
      <dsp:nvSpPr>
        <dsp:cNvPr id="0" name=""/>
        <dsp:cNvSpPr/>
      </dsp:nvSpPr>
      <dsp:spPr>
        <a:xfrm>
          <a:off x="3733278" y="3010605"/>
          <a:ext cx="2104429" cy="1052214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Capacity Building &amp; Development</a:t>
          </a:r>
          <a:endParaRPr lang="en-US" sz="2000" b="1" kern="1200" dirty="0"/>
        </a:p>
      </dsp:txBody>
      <dsp:txXfrm>
        <a:off x="3764096" y="3041423"/>
        <a:ext cx="2042793" cy="990578"/>
      </dsp:txXfrm>
    </dsp:sp>
    <dsp:sp modelId="{8634A6D8-4A4A-47D3-A2D7-19F172C45524}">
      <dsp:nvSpPr>
        <dsp:cNvPr id="0" name=""/>
        <dsp:cNvSpPr/>
      </dsp:nvSpPr>
      <dsp:spPr>
        <a:xfrm rot="10862967">
          <a:off x="2472971" y="3320475"/>
          <a:ext cx="1120377" cy="368275"/>
        </a:xfrm>
        <a:prstGeom prst="left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 rot="10800000">
        <a:off x="2583453" y="3394130"/>
        <a:ext cx="899412" cy="220965"/>
      </dsp:txXfrm>
    </dsp:sp>
    <dsp:sp modelId="{FD15EB1B-9210-4D45-AD47-2B993FADA3F9}">
      <dsp:nvSpPr>
        <dsp:cNvPr id="0" name=""/>
        <dsp:cNvSpPr/>
      </dsp:nvSpPr>
      <dsp:spPr>
        <a:xfrm>
          <a:off x="228611" y="2946406"/>
          <a:ext cx="2104429" cy="1052214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Liquidity Management</a:t>
          </a:r>
          <a:endParaRPr lang="en-US" sz="2000" b="1" kern="1200" dirty="0"/>
        </a:p>
      </dsp:txBody>
      <dsp:txXfrm>
        <a:off x="259429" y="2977224"/>
        <a:ext cx="2042793" cy="990578"/>
      </dsp:txXfrm>
    </dsp:sp>
    <dsp:sp modelId="{76969EC7-D909-470B-A811-DE4068A72011}">
      <dsp:nvSpPr>
        <dsp:cNvPr id="0" name=""/>
        <dsp:cNvSpPr/>
      </dsp:nvSpPr>
      <dsp:spPr>
        <a:xfrm rot="18057857">
          <a:off x="1181326" y="1660957"/>
          <a:ext cx="1120377" cy="368275"/>
        </a:xfrm>
        <a:prstGeom prst="left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1291809" y="1734612"/>
        <a:ext cx="899412" cy="2209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1" y="0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r">
              <a:defRPr sz="1200"/>
            </a:lvl1pPr>
          </a:lstStyle>
          <a:p>
            <a:fld id="{8217763E-CDD3-45BC-8EA5-9B3D8386ACA7}" type="datetimeFigureOut">
              <a:rPr lang="en-ZA" smtClean="0"/>
              <a:t>2014/10/16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8500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7" tIns="46219" rIns="92437" bIns="46219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37" tIns="46219" rIns="92437" bIns="4621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1" y="8829967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r">
              <a:defRPr sz="1200"/>
            </a:lvl1pPr>
          </a:lstStyle>
          <a:p>
            <a:fld id="{EB10975F-4F69-4891-B8CC-D2408476B0F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39146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05AF4-F0A6-4CBB-B2F5-AD67E63B583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721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0975F-4F69-4891-B8CC-D2408476B0F1}" type="slidenum">
              <a:rPr lang="en-ZA" smtClean="0"/>
              <a:t>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02435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0975F-4F69-4891-B8CC-D2408476B0F1}" type="slidenum">
              <a:rPr lang="en-ZA" smtClean="0"/>
              <a:t>13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24441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75"/>
            <a:ext cx="9144000" cy="1519825"/>
          </a:xfrm>
          <a:solidFill>
            <a:srgbClr val="FFC000"/>
          </a:solidFill>
          <a:ln w="25400">
            <a:solidFill>
              <a:srgbClr val="DB4325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5791200"/>
            <a:ext cx="1447800" cy="10668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00"/>
            <a:ext cx="1873758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864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/>
        </p:nvSpPr>
        <p:spPr>
          <a:xfrm>
            <a:off x="685800" y="3581400"/>
            <a:ext cx="7772400" cy="784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ZA" sz="6000" dirty="0"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5800" y="3855184"/>
            <a:ext cx="77724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ZA" sz="6000" b="1" dirty="0">
                <a:latin typeface="Calibri" pitchFamily="34" charset="0"/>
                <a:cs typeface="Calibri" pitchFamily="34" charset="0"/>
              </a:rPr>
              <a:t>Stabilisation</a:t>
            </a:r>
            <a:r>
              <a:rPr lang="en-US" sz="60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6000" b="1" dirty="0" smtClean="0">
                <a:latin typeface="Calibri" pitchFamily="34" charset="0"/>
                <a:cs typeface="Calibri" pitchFamily="34" charset="0"/>
              </a:rPr>
              <a:t>Fund  </a:t>
            </a:r>
          </a:p>
          <a:p>
            <a:pPr algn="ctr">
              <a:buNone/>
            </a:pPr>
            <a:r>
              <a:rPr lang="en-US" sz="5400" dirty="0" smtClean="0">
                <a:latin typeface="Calibri" pitchFamily="34" charset="0"/>
                <a:cs typeface="Calibri" pitchFamily="34" charset="0"/>
              </a:rPr>
              <a:t>CFI Sector </a:t>
            </a:r>
            <a:endParaRPr lang="en-US" sz="5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438400" y="1295399"/>
            <a:ext cx="4567238" cy="108346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CFI NATIONAL INDABA  2014 </a:t>
            </a:r>
            <a:endParaRPr kumimoji="0" lang="en-US" altLang="en-U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821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228600"/>
            <a:ext cx="8686800" cy="914400"/>
          </a:xfrm>
          <a:noFill/>
          <a:ln>
            <a:noFill/>
          </a:ln>
        </p:spPr>
        <p:txBody>
          <a:bodyPr/>
          <a:lstStyle/>
          <a:p>
            <a:r>
              <a:rPr lang="en-ZA" b="1" dirty="0" smtClean="0">
                <a:solidFill>
                  <a:schemeClr val="accent6">
                    <a:lumMod val="75000"/>
                  </a:schemeClr>
                </a:solidFill>
              </a:rPr>
              <a:t>GOVERNANCE OF THE FUND</a:t>
            </a:r>
            <a:endParaRPr lang="en-ZA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7374" y="1143000"/>
            <a:ext cx="9144000" cy="5715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6">
                  <a:lumMod val="75000"/>
                </a:schemeClr>
              </a:buClr>
              <a:buSzPct val="120000"/>
              <a:buNone/>
            </a:pPr>
            <a:endParaRPr lang="en-ZA" sz="8000" dirty="0">
              <a:latin typeface="Bookman Old Style" panose="0205060405050502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990600"/>
            <a:ext cx="8686800" cy="5152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 smtClean="0"/>
              <a:t>Board </a:t>
            </a:r>
            <a:r>
              <a:rPr lang="en-US" sz="2800" dirty="0"/>
              <a:t>needs to decide on Board representation on the </a:t>
            </a:r>
            <a:r>
              <a:rPr lang="en-US" sz="2800" dirty="0" smtClean="0"/>
              <a:t>Fund</a:t>
            </a:r>
            <a:endParaRPr lang="en-US" sz="1100" dirty="0"/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 smtClean="0"/>
              <a:t>SFC working on</a:t>
            </a:r>
            <a:r>
              <a:rPr lang="en-US" sz="2800" b="1" dirty="0"/>
              <a:t> </a:t>
            </a:r>
            <a:r>
              <a:rPr lang="en-US" sz="2800" dirty="0"/>
              <a:t>SFC Charter</a:t>
            </a:r>
            <a:r>
              <a:rPr lang="en-US" sz="2800" dirty="0" smtClean="0"/>
              <a:t> for presentation to the Board:</a:t>
            </a:r>
          </a:p>
          <a:p>
            <a:pPr marL="800100" lvl="1" indent="-342900">
              <a:spcBef>
                <a:spcPct val="200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b="1" dirty="0" smtClean="0"/>
              <a:t>SFC Charter: </a:t>
            </a:r>
            <a:r>
              <a:rPr lang="en-US" sz="2800" dirty="0" smtClean="0"/>
              <a:t>outline - composition of the SFC, types of assistance, eligibility for assistance, documentation required, conditions for receiving assistance, procedures for meetings etc.</a:t>
            </a:r>
            <a:endParaRPr lang="en-US" sz="1100" dirty="0" smtClean="0"/>
          </a:p>
          <a:p>
            <a:pPr marL="800100" lvl="1" indent="-342900">
              <a:spcBef>
                <a:spcPct val="200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 smtClean="0"/>
              <a:t>Fund will be audited IA &amp; AG based on criteria outlined in the Charter</a:t>
            </a:r>
          </a:p>
          <a:p>
            <a:pPr marL="800100" lvl="1" indent="-342900">
              <a:spcBef>
                <a:spcPct val="200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900605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152400"/>
            <a:ext cx="8915400" cy="1143000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en-ZA" sz="4000" b="1" dirty="0" smtClean="0">
                <a:solidFill>
                  <a:schemeClr val="accent6">
                    <a:lumMod val="75000"/>
                  </a:schemeClr>
                </a:solidFill>
              </a:rPr>
              <a:t>RISKS &amp; FUNDING CHALLENGES</a:t>
            </a:r>
            <a:endParaRPr lang="en-ZA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7374" y="1143000"/>
            <a:ext cx="9144000" cy="5715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6">
                  <a:lumMod val="75000"/>
                </a:schemeClr>
              </a:buClr>
              <a:buSzPct val="120000"/>
              <a:buNone/>
            </a:pPr>
            <a:endParaRPr lang="en-ZA" sz="8000" dirty="0">
              <a:latin typeface="Bookman Old Style" panose="0205060405050502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990600"/>
            <a:ext cx="8686800" cy="476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 smtClean="0"/>
              <a:t>2 years ago – CBDA requested R10m for the SF and in 2012/13 received R1,1 m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 smtClean="0"/>
              <a:t>Funds ring fenced - invested  - CPD at SARB (per PFMA) </a:t>
            </a:r>
            <a:endParaRPr lang="en-US" sz="1100" dirty="0" smtClean="0"/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 smtClean="0"/>
              <a:t>The R10m was based on a cover of 10% of deposits held by the sector </a:t>
            </a:r>
            <a:endParaRPr lang="en-US" sz="1050" dirty="0" smtClean="0"/>
          </a:p>
          <a:p>
            <a:pPr marL="800100" lvl="1" indent="-342900">
              <a:spcBef>
                <a:spcPct val="200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 smtClean="0"/>
              <a:t>Current savings were</a:t>
            </a:r>
            <a:r>
              <a:rPr lang="en-US" sz="2800" dirty="0"/>
              <a:t> </a:t>
            </a:r>
            <a:r>
              <a:rPr lang="en-US" sz="2800" dirty="0" smtClean="0"/>
              <a:t>approx. R170 m (R17m?)</a:t>
            </a:r>
          </a:p>
          <a:p>
            <a:pPr marL="800100" lvl="1" indent="-342900">
              <a:spcBef>
                <a:spcPct val="200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 smtClean="0"/>
              <a:t>Need explicit Government  guarantee in case of sector collapse</a:t>
            </a:r>
          </a:p>
          <a:p>
            <a:pPr marL="800100" lvl="1" indent="-342900">
              <a:spcBef>
                <a:spcPct val="200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en-US" sz="1050" dirty="0" smtClean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856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152400"/>
            <a:ext cx="8915400" cy="1143000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en-ZA" sz="4000" b="1" dirty="0" smtClean="0">
                <a:solidFill>
                  <a:schemeClr val="accent6">
                    <a:lumMod val="75000"/>
                  </a:schemeClr>
                </a:solidFill>
              </a:rPr>
              <a:t>PROGRESS</a:t>
            </a:r>
            <a:endParaRPr lang="en-ZA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7374" y="1143000"/>
            <a:ext cx="9144000" cy="5715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6">
                  <a:lumMod val="75000"/>
                </a:schemeClr>
              </a:buClr>
              <a:buSzPct val="120000"/>
              <a:buNone/>
            </a:pPr>
            <a:endParaRPr lang="en-ZA" sz="8000" dirty="0">
              <a:latin typeface="Bookman Old Style" panose="0205060405050502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990600"/>
            <a:ext cx="8686800" cy="51121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 smtClean="0"/>
              <a:t>Committee has met twice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 smtClean="0"/>
              <a:t>Code of Ethics developed and work-shopped. 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 smtClean="0"/>
              <a:t>SF </a:t>
            </a:r>
            <a:r>
              <a:rPr lang="en-US" sz="2800" dirty="0"/>
              <a:t>Charter developed and send to the Board for </a:t>
            </a:r>
            <a:r>
              <a:rPr lang="en-US" sz="2800" dirty="0" smtClean="0"/>
              <a:t>approval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 smtClean="0"/>
              <a:t>SF Business case developed and in process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 smtClean="0"/>
              <a:t>SF need to register with NCR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 smtClean="0"/>
              <a:t>DOA developed and approved by the Board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 smtClean="0"/>
              <a:t>Loan and grant agreements </a:t>
            </a:r>
            <a:r>
              <a:rPr lang="en-US" sz="2800" dirty="0" err="1" smtClean="0"/>
              <a:t>finalised</a:t>
            </a:r>
            <a:endParaRPr lang="en-US" sz="2800" dirty="0" smtClean="0"/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430590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-152400" y="3048000"/>
            <a:ext cx="8229600" cy="1519238"/>
          </a:xfrm>
          <a:noFill/>
          <a:ln>
            <a:noFill/>
          </a:ln>
        </p:spPr>
        <p:txBody>
          <a:bodyPr>
            <a:noAutofit/>
          </a:bodyPr>
          <a:lstStyle/>
          <a:p>
            <a:r>
              <a:rPr lang="en-ZA" sz="6000" b="1" dirty="0">
                <a:solidFill>
                  <a:schemeClr val="accent1"/>
                </a:solidFill>
                <a:latin typeface="Bookman Old Style" panose="02050604050505020204" pitchFamily="18" charset="0"/>
              </a:rPr>
              <a:t>Thank </a:t>
            </a:r>
            <a:r>
              <a:rPr lang="en-ZA" sz="6000" b="1" dirty="0" smtClean="0">
                <a:solidFill>
                  <a:schemeClr val="accent1"/>
                </a:solidFill>
                <a:latin typeface="Bookman Old Style" panose="02050604050505020204" pitchFamily="18" charset="0"/>
              </a:rPr>
              <a:t>You</a:t>
            </a:r>
            <a:br>
              <a:rPr lang="en-ZA" sz="6000" b="1" dirty="0" smtClean="0">
                <a:solidFill>
                  <a:schemeClr val="accent1"/>
                </a:solidFill>
                <a:latin typeface="Bookman Old Style" panose="02050604050505020204" pitchFamily="18" charset="0"/>
              </a:rPr>
            </a:br>
            <a:r>
              <a:rPr lang="en-ZA" sz="6000" b="1" dirty="0">
                <a:solidFill>
                  <a:schemeClr val="accent1"/>
                </a:solidFill>
                <a:latin typeface="Bookman Old Style" panose="02050604050505020204" pitchFamily="18" charset="0"/>
              </a:rPr>
              <a:t/>
            </a:r>
            <a:br>
              <a:rPr lang="en-ZA" sz="6000" b="1" dirty="0">
                <a:solidFill>
                  <a:schemeClr val="accent1"/>
                </a:solidFill>
                <a:latin typeface="Bookman Old Style" panose="02050604050505020204" pitchFamily="18" charset="0"/>
              </a:rPr>
            </a:br>
            <a:r>
              <a:rPr lang="en-ZA" sz="6000" b="1" dirty="0" smtClean="0">
                <a:solidFill>
                  <a:schemeClr val="accent1"/>
                </a:solidFill>
                <a:latin typeface="Bookman Old Style" panose="02050604050505020204" pitchFamily="18" charset="0"/>
              </a:rPr>
              <a:t/>
            </a:r>
            <a:br>
              <a:rPr lang="en-ZA" sz="6000" b="1" dirty="0" smtClean="0">
                <a:solidFill>
                  <a:schemeClr val="accent1"/>
                </a:solidFill>
                <a:latin typeface="Bookman Old Style" panose="02050604050505020204" pitchFamily="18" charset="0"/>
              </a:rPr>
            </a:br>
            <a:r>
              <a:rPr lang="en-ZA" sz="6000" b="1" dirty="0">
                <a:solidFill>
                  <a:schemeClr val="accent1"/>
                </a:solidFill>
                <a:latin typeface="Bookman Old Style" panose="02050604050505020204" pitchFamily="18" charset="0"/>
              </a:rPr>
              <a:t/>
            </a:r>
            <a:br>
              <a:rPr lang="en-ZA" sz="6000" b="1" dirty="0">
                <a:solidFill>
                  <a:schemeClr val="accent1"/>
                </a:solidFill>
                <a:latin typeface="Bookman Old Style" panose="02050604050505020204" pitchFamily="18" charset="0"/>
              </a:rPr>
            </a:br>
            <a:r>
              <a:rPr lang="en-ZA" sz="6000" b="1" dirty="0" smtClean="0">
                <a:solidFill>
                  <a:schemeClr val="accent1"/>
                </a:solidFill>
                <a:latin typeface="Bookman Old Style" panose="02050604050505020204" pitchFamily="18" charset="0"/>
              </a:rPr>
              <a:t/>
            </a:r>
            <a:br>
              <a:rPr lang="en-ZA" sz="6000" b="1" dirty="0" smtClean="0">
                <a:solidFill>
                  <a:schemeClr val="accent1"/>
                </a:solidFill>
                <a:latin typeface="Bookman Old Style" panose="02050604050505020204" pitchFamily="18" charset="0"/>
              </a:rPr>
            </a:br>
            <a:r>
              <a:rPr lang="en-ZA" sz="1800" b="1" dirty="0" smtClean="0">
                <a:solidFill>
                  <a:schemeClr val="accent1"/>
                </a:solidFill>
                <a:latin typeface="Bookman Old Style" panose="02050604050505020204" pitchFamily="18" charset="0"/>
              </a:rPr>
              <a:t>Victor Botha</a:t>
            </a:r>
            <a:br>
              <a:rPr lang="en-ZA" sz="1800" b="1" dirty="0" smtClean="0">
                <a:solidFill>
                  <a:schemeClr val="accent1"/>
                </a:solidFill>
                <a:latin typeface="Bookman Old Style" panose="02050604050505020204" pitchFamily="18" charset="0"/>
              </a:rPr>
            </a:br>
            <a:r>
              <a:rPr lang="en-ZA" sz="1800" b="1" dirty="0" smtClean="0">
                <a:solidFill>
                  <a:schemeClr val="accent1"/>
                </a:solidFill>
                <a:latin typeface="Bookman Old Style" panose="02050604050505020204" pitchFamily="18" charset="0"/>
              </a:rPr>
              <a:t>NACFISA DIRECTOR</a:t>
            </a:r>
            <a:r>
              <a:rPr lang="en-ZA" sz="1800" b="1" dirty="0">
                <a:solidFill>
                  <a:schemeClr val="accent1"/>
                </a:solidFill>
                <a:latin typeface="Bookman Old Style" panose="02050604050505020204" pitchFamily="18" charset="0"/>
              </a:rPr>
              <a:t/>
            </a:r>
            <a:br>
              <a:rPr lang="en-ZA" sz="1800" b="1" dirty="0">
                <a:solidFill>
                  <a:schemeClr val="accent1"/>
                </a:solidFill>
                <a:latin typeface="Bookman Old Style" panose="02050604050505020204" pitchFamily="18" charset="0"/>
              </a:rPr>
            </a:br>
            <a:endParaRPr lang="en-ZA" sz="1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987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81000" y="152400"/>
            <a:ext cx="8763000" cy="1204913"/>
          </a:xfrm>
          <a:noFill/>
          <a:ln>
            <a:noFill/>
          </a:ln>
        </p:spPr>
        <p:txBody>
          <a:bodyPr/>
          <a:lstStyle/>
          <a:p>
            <a:r>
              <a:rPr lang="en-ZA" b="1" dirty="0" smtClean="0">
                <a:solidFill>
                  <a:schemeClr val="accent6">
                    <a:lumMod val="75000"/>
                  </a:schemeClr>
                </a:solidFill>
              </a:rPr>
              <a:t>OUTLINE</a:t>
            </a:r>
            <a:endParaRPr lang="en-ZA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/>
        </p:nvSpPr>
        <p:spPr>
          <a:xfrm>
            <a:off x="152400" y="1219200"/>
            <a:ext cx="8839200" cy="5043488"/>
          </a:xfrm>
          <a:prstGeom prst="rect">
            <a:avLst/>
          </a:prstGeom>
        </p:spPr>
        <p:txBody>
          <a:bodyPr vert="horz">
            <a:no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Background: Establishment </a:t>
            </a:r>
            <a:r>
              <a:rPr lang="en-US" sz="3000" dirty="0">
                <a:solidFill>
                  <a:schemeClr val="tx1"/>
                </a:solidFill>
              </a:rPr>
              <a:t>of the </a:t>
            </a:r>
            <a:r>
              <a:rPr lang="en-US" sz="3000" dirty="0" smtClean="0">
                <a:solidFill>
                  <a:schemeClr val="tx1"/>
                </a:solidFill>
              </a:rPr>
              <a:t>SF</a:t>
            </a:r>
          </a:p>
          <a:p>
            <a:pPr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ZA" sz="3000" dirty="0" smtClean="0">
                <a:solidFill>
                  <a:schemeClr val="tx1"/>
                </a:solidFill>
              </a:rPr>
              <a:t>Objectives </a:t>
            </a:r>
            <a:r>
              <a:rPr lang="en-ZA" sz="3000" dirty="0">
                <a:solidFill>
                  <a:schemeClr val="tx1"/>
                </a:solidFill>
              </a:rPr>
              <a:t>of the Stabilisation </a:t>
            </a:r>
            <a:r>
              <a:rPr lang="en-ZA" sz="3000" dirty="0" smtClean="0">
                <a:solidFill>
                  <a:schemeClr val="tx1"/>
                </a:solidFill>
              </a:rPr>
              <a:t>Fund</a:t>
            </a:r>
          </a:p>
          <a:p>
            <a:pPr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ZA" sz="3000" dirty="0" smtClean="0">
                <a:solidFill>
                  <a:schemeClr val="tx1"/>
                </a:solidFill>
              </a:rPr>
              <a:t>Key Features </a:t>
            </a:r>
            <a:r>
              <a:rPr lang="en-ZA" sz="3000" dirty="0">
                <a:solidFill>
                  <a:schemeClr val="tx1"/>
                </a:solidFill>
              </a:rPr>
              <a:t>guiding the Stabilisation </a:t>
            </a:r>
            <a:r>
              <a:rPr lang="en-ZA" sz="3000" dirty="0" smtClean="0">
                <a:solidFill>
                  <a:schemeClr val="tx1"/>
                </a:solidFill>
              </a:rPr>
              <a:t>Fund</a:t>
            </a:r>
          </a:p>
          <a:p>
            <a:pPr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en-ZA" sz="1600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ZA" sz="3000" dirty="0" smtClean="0">
                <a:solidFill>
                  <a:schemeClr val="tx1"/>
                </a:solidFill>
              </a:rPr>
              <a:t>Governance </a:t>
            </a:r>
            <a:r>
              <a:rPr lang="en-ZA" sz="3000" dirty="0">
                <a:solidFill>
                  <a:schemeClr val="tx1"/>
                </a:solidFill>
              </a:rPr>
              <a:t>of the Stabilisation </a:t>
            </a:r>
            <a:r>
              <a:rPr lang="en-ZA" sz="3000" dirty="0" smtClean="0">
                <a:solidFill>
                  <a:schemeClr val="tx1"/>
                </a:solidFill>
              </a:rPr>
              <a:t>Fund</a:t>
            </a:r>
          </a:p>
          <a:p>
            <a:pPr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en-ZA" sz="1050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Risks and Funding Challenges</a:t>
            </a:r>
            <a:endParaRPr lang="en-ZA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6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228600"/>
            <a:ext cx="8153400" cy="990600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en-ZA" b="1" dirty="0" smtClean="0">
                <a:solidFill>
                  <a:schemeClr val="accent6">
                    <a:lumMod val="75000"/>
                  </a:schemeClr>
                </a:solidFill>
              </a:rPr>
              <a:t>BACKGROUND: CBDA MANDATE</a:t>
            </a:r>
            <a:endParaRPr lang="en-ZA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/>
        </p:nvSpPr>
        <p:spPr>
          <a:xfrm>
            <a:off x="228600" y="1600200"/>
            <a:ext cx="8686800" cy="480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64939750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8313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14288"/>
            <a:ext cx="9144000" cy="1147762"/>
          </a:xfrm>
          <a:noFill/>
          <a:ln>
            <a:noFill/>
          </a:ln>
        </p:spPr>
        <p:txBody>
          <a:bodyPr/>
          <a:lstStyle/>
          <a:p>
            <a:r>
              <a:rPr lang="en-ZA" b="1" dirty="0" smtClean="0">
                <a:solidFill>
                  <a:schemeClr val="accent6">
                    <a:lumMod val="75000"/>
                  </a:schemeClr>
                </a:solidFill>
              </a:rPr>
              <a:t>BACKGROUND</a:t>
            </a:r>
            <a:endParaRPr lang="en-ZA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90600" y="2478088"/>
            <a:ext cx="7634062" cy="72231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 Enhance CFI sustainability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90600" y="3607933"/>
            <a:ext cx="7644947" cy="11207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 Provide assistance through grants, loans, liquidity assistance, payouts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90600" y="5141912"/>
            <a:ext cx="7677604" cy="64928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Audits, financial assessments and pay-outs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90600" y="1161824"/>
            <a:ext cx="7623176" cy="81937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ctr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Objective of the Stabilisation Fund</a:t>
            </a: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468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236121"/>
            <a:ext cx="8686800" cy="1168400"/>
          </a:xfrm>
          <a:noFill/>
          <a:ln>
            <a:noFill/>
          </a:ln>
        </p:spPr>
        <p:txBody>
          <a:bodyPr/>
          <a:lstStyle/>
          <a:p>
            <a:r>
              <a:rPr lang="en-ZA" b="1" dirty="0" smtClean="0">
                <a:solidFill>
                  <a:schemeClr val="accent6">
                    <a:lumMod val="75000"/>
                  </a:schemeClr>
                </a:solidFill>
              </a:rPr>
              <a:t>OBJECTIVES OF THE SF</a:t>
            </a:r>
            <a:endParaRPr lang="en-ZA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52400" y="1143000"/>
            <a:ext cx="8763000" cy="5715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0225" indent="-530225">
              <a:lnSpc>
                <a:spcPct val="15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SzPct val="150000"/>
            </a:pPr>
            <a:endParaRPr lang="en-ZA" sz="8000" dirty="0" smtClean="0">
              <a:latin typeface="Bookman Old Style" panose="02050604050505020204" pitchFamily="18" charset="0"/>
            </a:endParaRPr>
          </a:p>
          <a:p>
            <a:pPr marL="530225" indent="-530225">
              <a:lnSpc>
                <a:spcPct val="15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SzPct val="150000"/>
            </a:pPr>
            <a:endParaRPr lang="en-ZA" sz="8000" dirty="0">
              <a:latin typeface="Bookman Old Style" panose="02050604050505020204" pitchFamily="18" charset="0"/>
            </a:endParaRPr>
          </a:p>
          <a:p>
            <a:pPr marL="530225" indent="-530225">
              <a:lnSpc>
                <a:spcPct val="15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SzPct val="150000"/>
            </a:pPr>
            <a:endParaRPr lang="en-ZA" sz="8000" dirty="0" smtClean="0">
              <a:latin typeface="Bookman Old Style" panose="0205060405050502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1366421"/>
            <a:ext cx="8686800" cy="548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2" indent="-342900">
              <a:spcBef>
                <a:spcPct val="200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000" b="1" dirty="0" smtClean="0"/>
              <a:t>Protect Depositors Funds</a:t>
            </a:r>
          </a:p>
          <a:p>
            <a:pPr marL="342900" lvl="2" indent="-342900">
              <a:spcBef>
                <a:spcPct val="200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en-US" sz="1600" b="1" dirty="0" smtClean="0"/>
          </a:p>
          <a:p>
            <a:pPr marL="800100" lvl="3" indent="-342900">
              <a:spcBef>
                <a:spcPct val="200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000" dirty="0" smtClean="0"/>
              <a:t>Provide troubled CFIs with assistance – </a:t>
            </a:r>
          </a:p>
          <a:p>
            <a:pPr marL="1257300" lvl="4" indent="-342900">
              <a:spcBef>
                <a:spcPct val="200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000" dirty="0" smtClean="0"/>
              <a:t>Grants &amp; </a:t>
            </a:r>
            <a:r>
              <a:rPr lang="en-US" sz="3000" dirty="0"/>
              <a:t>loans </a:t>
            </a:r>
            <a:r>
              <a:rPr lang="en-US" sz="3000" dirty="0" smtClean="0"/>
              <a:t>(e.g. turn </a:t>
            </a:r>
            <a:r>
              <a:rPr lang="en-US" sz="3000" dirty="0"/>
              <a:t>around strategies </a:t>
            </a:r>
            <a:r>
              <a:rPr lang="en-US" sz="3000" dirty="0" smtClean="0"/>
              <a:t>&amp; mergers)</a:t>
            </a:r>
          </a:p>
          <a:p>
            <a:pPr marL="800100" lvl="3" indent="-342900">
              <a:spcBef>
                <a:spcPct val="200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800100" lvl="3" indent="-342900">
              <a:spcBef>
                <a:spcPct val="200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000" dirty="0" smtClean="0"/>
              <a:t>Provide troubled CFIs – short term liquidity assistance (assist maintain prudential standards)</a:t>
            </a:r>
          </a:p>
          <a:p>
            <a:pPr marL="800100" lvl="3" indent="-342900">
              <a:spcBef>
                <a:spcPct val="200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en-US" sz="3000" dirty="0">
              <a:latin typeface="Bookman Old Style" panose="02050604050505020204" pitchFamily="18" charset="0"/>
            </a:endParaRPr>
          </a:p>
          <a:p>
            <a:pPr marL="800100" lvl="3" indent="-342900">
              <a:spcBef>
                <a:spcPct val="200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en-US" sz="3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018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152400"/>
            <a:ext cx="8686800" cy="1016000"/>
          </a:xfrm>
          <a:noFill/>
          <a:ln>
            <a:noFill/>
          </a:ln>
        </p:spPr>
        <p:txBody>
          <a:bodyPr/>
          <a:lstStyle/>
          <a:p>
            <a:r>
              <a:rPr lang="en-ZA" b="1" dirty="0" smtClean="0">
                <a:solidFill>
                  <a:schemeClr val="accent6">
                    <a:lumMod val="75000"/>
                  </a:schemeClr>
                </a:solidFill>
              </a:rPr>
              <a:t>OBJECTIVES OF THE SF</a:t>
            </a:r>
            <a:endParaRPr lang="en-ZA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7374" y="1143000"/>
            <a:ext cx="9144000" cy="5715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0225" indent="-530225">
              <a:lnSpc>
                <a:spcPct val="15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SzPct val="150000"/>
            </a:pPr>
            <a:endParaRPr lang="en-ZA" sz="8000" dirty="0" smtClean="0">
              <a:latin typeface="Bookman Old Style" panose="02050604050505020204" pitchFamily="18" charset="0"/>
            </a:endParaRPr>
          </a:p>
          <a:p>
            <a:pPr marL="530225" indent="-530225">
              <a:lnSpc>
                <a:spcPct val="15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SzPct val="150000"/>
            </a:pPr>
            <a:endParaRPr lang="en-ZA" sz="8000" dirty="0">
              <a:latin typeface="Bookman Old Style" panose="02050604050505020204" pitchFamily="18" charset="0"/>
            </a:endParaRPr>
          </a:p>
          <a:p>
            <a:pPr marL="530225" indent="-530225">
              <a:lnSpc>
                <a:spcPct val="15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SzPct val="150000"/>
            </a:pPr>
            <a:endParaRPr lang="en-ZA" sz="8000" dirty="0" smtClean="0">
              <a:latin typeface="Bookman Old Style" panose="0205060405050502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1317617"/>
            <a:ext cx="8686800" cy="4952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3" indent="-342900">
              <a:spcBef>
                <a:spcPct val="200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000" b="1" dirty="0" smtClean="0"/>
              <a:t>Appoint  independent </a:t>
            </a:r>
            <a:r>
              <a:rPr lang="en-US" sz="3000" b="1" dirty="0"/>
              <a:t>auditors </a:t>
            </a:r>
            <a:r>
              <a:rPr lang="en-US" sz="3000" dirty="0"/>
              <a:t>- to report on the position of troubled CFIs </a:t>
            </a:r>
            <a:endParaRPr lang="en-US" sz="3000" dirty="0" smtClean="0"/>
          </a:p>
          <a:p>
            <a:pPr marL="342900" lvl="3" indent="-342900">
              <a:spcBef>
                <a:spcPct val="200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800100" lvl="4" indent="-342900">
              <a:spcBef>
                <a:spcPct val="200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000" dirty="0"/>
              <a:t>F</a:t>
            </a:r>
            <a:r>
              <a:rPr lang="en-US" sz="3000" dirty="0" smtClean="0"/>
              <a:t>orensic audits in cases of suspected fraud</a:t>
            </a:r>
          </a:p>
          <a:p>
            <a:pPr marL="457200" lvl="4">
              <a:spcBef>
                <a:spcPct val="200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</a:pPr>
            <a:endParaRPr lang="en-US" sz="1400" dirty="0" smtClean="0"/>
          </a:p>
          <a:p>
            <a:pPr marL="800100" lvl="4" indent="-342900">
              <a:spcBef>
                <a:spcPct val="200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000" dirty="0" smtClean="0"/>
              <a:t>Assist with Liquidation </a:t>
            </a:r>
          </a:p>
          <a:p>
            <a:pPr marL="457200" lvl="4">
              <a:spcBef>
                <a:spcPct val="200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</a:pPr>
            <a:endParaRPr lang="en-US" sz="2000" dirty="0" smtClean="0"/>
          </a:p>
          <a:p>
            <a:pPr marL="800100" lvl="4" indent="-342900">
              <a:spcBef>
                <a:spcPct val="200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000" dirty="0" smtClean="0"/>
              <a:t>Assist with depositor payout (last resort</a:t>
            </a:r>
            <a:r>
              <a:rPr lang="en-US" sz="3000" dirty="0" smtClean="0">
                <a:latin typeface="Bookman Old Style" panose="02050604050505020204" pitchFamily="18" charset="0"/>
              </a:rPr>
              <a:t>)</a:t>
            </a:r>
          </a:p>
          <a:p>
            <a:pPr marL="800100" lvl="4" indent="-342900">
              <a:spcBef>
                <a:spcPct val="200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en-US" sz="3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010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152400"/>
            <a:ext cx="8686800" cy="1066800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en-ZA" b="1" dirty="0" smtClean="0">
                <a:solidFill>
                  <a:schemeClr val="accent6">
                    <a:lumMod val="75000"/>
                  </a:schemeClr>
                </a:solidFill>
              </a:rPr>
              <a:t>KEY FEATURES OF THE SF</a:t>
            </a:r>
            <a:endParaRPr lang="en-ZA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/>
        </p:nvSpPr>
        <p:spPr>
          <a:xfrm>
            <a:off x="419100" y="990600"/>
            <a:ext cx="8686800" cy="5181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lvl="1" indent="-444500"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Establishment </a:t>
            </a:r>
            <a:r>
              <a:rPr lang="en-US" sz="3200" dirty="0">
                <a:solidFill>
                  <a:schemeClr val="tx1"/>
                </a:solidFill>
              </a:rPr>
              <a:t>of a </a:t>
            </a:r>
            <a:r>
              <a:rPr lang="en-US" sz="3200" dirty="0" smtClean="0">
                <a:solidFill>
                  <a:schemeClr val="tx1"/>
                </a:solidFill>
              </a:rPr>
              <a:t>SF Committee </a:t>
            </a:r>
            <a:r>
              <a:rPr lang="en-US" sz="3200" dirty="0">
                <a:solidFill>
                  <a:schemeClr val="tx1"/>
                </a:solidFill>
              </a:rPr>
              <a:t>(SFC) </a:t>
            </a:r>
            <a:r>
              <a:rPr lang="en-US" sz="3200" dirty="0" smtClean="0">
                <a:solidFill>
                  <a:schemeClr val="tx1"/>
                </a:solidFill>
              </a:rPr>
              <a:t>to: </a:t>
            </a:r>
            <a:endParaRPr lang="en-US" sz="1800" dirty="0">
              <a:solidFill>
                <a:schemeClr val="tx1"/>
              </a:solidFill>
            </a:endParaRPr>
          </a:p>
          <a:p>
            <a:pPr lvl="2">
              <a:buClr>
                <a:schemeClr val="accent6">
                  <a:lumMod val="75000"/>
                </a:schemeClr>
              </a:buClr>
              <a:buSzPct val="100000"/>
              <a:buFont typeface="Arial" pitchFamily="34" charset="0"/>
              <a:buChar char="•"/>
            </a:pPr>
            <a:r>
              <a:rPr lang="en-US" sz="3000" dirty="0">
                <a:solidFill>
                  <a:schemeClr val="tx1"/>
                </a:solidFill>
              </a:rPr>
              <a:t>Review eligibility </a:t>
            </a:r>
            <a:r>
              <a:rPr lang="en-US" sz="3000" dirty="0" smtClean="0">
                <a:solidFill>
                  <a:schemeClr val="tx1"/>
                </a:solidFill>
              </a:rPr>
              <a:t>&amp; assess each application </a:t>
            </a:r>
            <a:endParaRPr lang="en-US" sz="3000" dirty="0">
              <a:solidFill>
                <a:schemeClr val="tx1"/>
              </a:solidFill>
            </a:endParaRPr>
          </a:p>
          <a:p>
            <a:pPr lvl="2">
              <a:buClr>
                <a:schemeClr val="accent6">
                  <a:lumMod val="75000"/>
                </a:schemeClr>
              </a:buClr>
              <a:buSzPct val="100000"/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Deliberate merits of each case &amp; agree </a:t>
            </a:r>
            <a:r>
              <a:rPr lang="en-US" sz="3000" dirty="0">
                <a:solidFill>
                  <a:schemeClr val="tx1"/>
                </a:solidFill>
              </a:rPr>
              <a:t>on best way forward</a:t>
            </a:r>
          </a:p>
          <a:p>
            <a:pPr lvl="2">
              <a:buClr>
                <a:schemeClr val="accent6">
                  <a:lumMod val="75000"/>
                </a:schemeClr>
              </a:buClr>
              <a:buSzPct val="100000"/>
              <a:buFont typeface="Arial" pitchFamily="34" charset="0"/>
              <a:buChar char="•"/>
            </a:pPr>
            <a:r>
              <a:rPr lang="en-US" sz="3000" dirty="0">
                <a:solidFill>
                  <a:schemeClr val="tx1"/>
                </a:solidFill>
              </a:rPr>
              <a:t>Request additional </a:t>
            </a:r>
            <a:r>
              <a:rPr lang="en-US" sz="3000" dirty="0" smtClean="0">
                <a:solidFill>
                  <a:schemeClr val="tx1"/>
                </a:solidFill>
              </a:rPr>
              <a:t>information</a:t>
            </a:r>
          </a:p>
          <a:p>
            <a:pPr lvl="2">
              <a:buClr>
                <a:schemeClr val="accent6">
                  <a:lumMod val="75000"/>
                </a:schemeClr>
              </a:buClr>
              <a:buSzPct val="100000"/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Determine conditions for assistance </a:t>
            </a:r>
          </a:p>
          <a:p>
            <a:pPr lvl="2">
              <a:buClr>
                <a:schemeClr val="accent6">
                  <a:lumMod val="75000"/>
                </a:schemeClr>
              </a:buClr>
              <a:buSzPct val="100000"/>
              <a:buFont typeface="Arial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>
              <a:buClr>
                <a:schemeClr val="accent6">
                  <a:lumMod val="75000"/>
                </a:schemeClr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Composition: </a:t>
            </a:r>
            <a:r>
              <a:rPr lang="en-US" sz="2800" dirty="0" smtClean="0">
                <a:solidFill>
                  <a:schemeClr val="tx1"/>
                </a:solidFill>
              </a:rPr>
              <a:t>CBDA, NT, SARB, Sector Association Rep, CIPC (any other rep as determined by the Board) </a:t>
            </a:r>
            <a:endParaRPr lang="en-US" sz="2800" dirty="0">
              <a:solidFill>
                <a:schemeClr val="tx1"/>
              </a:solidFill>
            </a:endParaRPr>
          </a:p>
          <a:p>
            <a:pPr lvl="2">
              <a:buClr>
                <a:schemeClr val="accent6">
                  <a:lumMod val="75000"/>
                </a:schemeClr>
              </a:buClr>
              <a:buSzPct val="100000"/>
              <a:buFont typeface="Arial" pitchFamily="34" charset="0"/>
              <a:buChar char="•"/>
            </a:pPr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229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228600"/>
            <a:ext cx="8153400" cy="990600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en-ZA" b="1" dirty="0" smtClean="0">
                <a:solidFill>
                  <a:schemeClr val="accent6">
                    <a:lumMod val="75000"/>
                  </a:schemeClr>
                </a:solidFill>
              </a:rPr>
              <a:t>KEY FEATURES OF THE SF</a:t>
            </a:r>
            <a:endParaRPr lang="en-ZA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/>
        </p:nvSpPr>
        <p:spPr>
          <a:xfrm>
            <a:off x="444500" y="1219200"/>
            <a:ext cx="8229600" cy="4419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lvl="1" indent="-444500"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Transparency</a:t>
            </a:r>
          </a:p>
          <a:p>
            <a:pPr marL="533400" lvl="1" indent="-444500"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533400" lvl="1" indent="-444500"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tx1"/>
                </a:solidFill>
              </a:rPr>
              <a:t>Speedy </a:t>
            </a:r>
            <a:r>
              <a:rPr lang="en-US" sz="3000" dirty="0" smtClean="0">
                <a:solidFill>
                  <a:schemeClr val="tx1"/>
                </a:solidFill>
              </a:rPr>
              <a:t>resolution</a:t>
            </a:r>
          </a:p>
          <a:p>
            <a:pPr marL="533400" lvl="1" indent="-444500"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533400" lvl="1" indent="-444500"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tx1"/>
                </a:solidFill>
              </a:rPr>
              <a:t>Least cost </a:t>
            </a:r>
            <a:r>
              <a:rPr lang="en-US" sz="3000" dirty="0" smtClean="0">
                <a:solidFill>
                  <a:schemeClr val="tx1"/>
                </a:solidFill>
              </a:rPr>
              <a:t>resolution</a:t>
            </a:r>
          </a:p>
          <a:p>
            <a:pPr marL="533400" lvl="1" indent="-444500"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533400" lvl="1" indent="-444500"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tx1"/>
                </a:solidFill>
              </a:rPr>
              <a:t>Remove moral </a:t>
            </a:r>
            <a:r>
              <a:rPr lang="en-US" sz="3000" dirty="0" smtClean="0">
                <a:solidFill>
                  <a:schemeClr val="tx1"/>
                </a:solidFill>
              </a:rPr>
              <a:t>hazard</a:t>
            </a:r>
          </a:p>
          <a:p>
            <a:pPr marL="533400" lvl="1" indent="-444500"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533400" lvl="1" indent="-444500"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Accountability &amp; Independence </a:t>
            </a:r>
            <a:endParaRPr lang="en-US" sz="3000" dirty="0">
              <a:solidFill>
                <a:schemeClr val="tx1"/>
              </a:solidFill>
            </a:endParaRPr>
          </a:p>
          <a:p>
            <a:pPr lvl="2"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737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81000" y="0"/>
            <a:ext cx="8763000" cy="1143000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en-ZA" sz="4000" b="1" dirty="0" smtClean="0">
                <a:solidFill>
                  <a:schemeClr val="accent6">
                    <a:lumMod val="75000"/>
                  </a:schemeClr>
                </a:solidFill>
              </a:rPr>
              <a:t>GOVERNANCE OF THE FUND</a:t>
            </a:r>
            <a:endParaRPr lang="en-ZA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52400" y="1143000"/>
            <a:ext cx="8732274" cy="5410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6">
                  <a:lumMod val="75000"/>
                </a:schemeClr>
              </a:buClr>
              <a:buSzPct val="120000"/>
              <a:buNone/>
            </a:pPr>
            <a:endParaRPr lang="en-ZA" sz="8000" dirty="0">
              <a:latin typeface="Bookman Old Style" panose="0205060405050502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4074" y="990600"/>
            <a:ext cx="8610600" cy="468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000" dirty="0">
                <a:latin typeface="+mj-lt"/>
              </a:rPr>
              <a:t>Board as the Accounting Authority is Accountable </a:t>
            </a:r>
            <a:r>
              <a:rPr lang="en-US" sz="3000" dirty="0" smtClean="0">
                <a:latin typeface="+mj-lt"/>
              </a:rPr>
              <a:t>w.r.t. </a:t>
            </a:r>
            <a:r>
              <a:rPr lang="en-US" sz="3000" dirty="0">
                <a:latin typeface="+mj-lt"/>
              </a:rPr>
              <a:t>to the Affairs of this Fund(oversight role) </a:t>
            </a:r>
            <a:endParaRPr lang="en-US" sz="1400" dirty="0">
              <a:latin typeface="+mj-lt"/>
            </a:endParaRP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000" dirty="0">
                <a:latin typeface="+mj-lt"/>
              </a:rPr>
              <a:t>SFC – will report to the </a:t>
            </a:r>
            <a:r>
              <a:rPr lang="en-US" sz="3000" dirty="0" smtClean="0">
                <a:latin typeface="+mj-lt"/>
              </a:rPr>
              <a:t>Board</a:t>
            </a:r>
            <a:endParaRPr lang="en-US" sz="900" dirty="0">
              <a:latin typeface="+mj-lt"/>
            </a:endParaRP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000" dirty="0">
                <a:latin typeface="+mj-lt"/>
              </a:rPr>
              <a:t>Board decide on the powers of the SFC 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– Delegation of Authority </a:t>
            </a:r>
            <a:endParaRPr lang="en-US" sz="3000" dirty="0" smtClean="0">
              <a:latin typeface="+mj-lt"/>
            </a:endParaRPr>
          </a:p>
          <a:p>
            <a:pPr marL="800100" lvl="1" indent="-342900">
              <a:spcBef>
                <a:spcPct val="200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+mj-lt"/>
              </a:rPr>
              <a:t>DOA – specify </a:t>
            </a:r>
            <a:r>
              <a:rPr lang="en-US" sz="3000" dirty="0" smtClean="0"/>
              <a:t>thresholds </a:t>
            </a:r>
            <a:r>
              <a:rPr lang="en-US" sz="3000" dirty="0"/>
              <a:t>– Approval by SFC </a:t>
            </a:r>
            <a:r>
              <a:rPr lang="en-US" sz="3000" dirty="0" err="1"/>
              <a:t>vs</a:t>
            </a:r>
            <a:r>
              <a:rPr lang="en-US" sz="3000" dirty="0"/>
              <a:t> </a:t>
            </a:r>
          </a:p>
          <a:p>
            <a:pPr marL="800100" lvl="2" indent="-342900">
              <a:spcBef>
                <a:spcPct val="200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000" dirty="0"/>
              <a:t>SFC – Recommendation to the Board for </a:t>
            </a:r>
            <a:r>
              <a:rPr lang="en-US" sz="3000" dirty="0" smtClean="0"/>
              <a:t>Approval</a:t>
            </a:r>
            <a:endParaRPr lang="en-US" sz="3000" dirty="0" smtClean="0">
              <a:latin typeface="+mj-lt"/>
            </a:endParaRP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en-US" sz="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86154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422</TotalTime>
  <Words>475</Words>
  <Application>Microsoft Office PowerPoint</Application>
  <PresentationFormat>On-screen Show (4:3)</PresentationFormat>
  <Paragraphs>93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OUTLINE</vt:lpstr>
      <vt:lpstr>BACKGROUND: CBDA MANDATE</vt:lpstr>
      <vt:lpstr>BACKGROUND</vt:lpstr>
      <vt:lpstr>OBJECTIVES OF THE SF</vt:lpstr>
      <vt:lpstr>OBJECTIVES OF THE SF</vt:lpstr>
      <vt:lpstr>KEY FEATURES OF THE SF</vt:lpstr>
      <vt:lpstr>KEY FEATURES OF THE SF</vt:lpstr>
      <vt:lpstr>GOVERNANCE OF THE FUND</vt:lpstr>
      <vt:lpstr>GOVERNANCE OF THE FUND</vt:lpstr>
      <vt:lpstr>RISKS &amp; FUNDING CHALLENGES</vt:lpstr>
      <vt:lpstr>PROGRESS</vt:lpstr>
      <vt:lpstr>Thank You     Victor Botha NACFISA DIRECTOR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FinaSol</dc:title>
  <dc:creator>Nomadelo Sauli</dc:creator>
  <cp:lastModifiedBy>Victor Botha</cp:lastModifiedBy>
  <cp:revision>50</cp:revision>
  <cp:lastPrinted>2013-11-27T08:57:56Z</cp:lastPrinted>
  <dcterms:created xsi:type="dcterms:W3CDTF">2006-08-16T00:00:00Z</dcterms:created>
  <dcterms:modified xsi:type="dcterms:W3CDTF">2014-10-16T06:51:32Z</dcterms:modified>
</cp:coreProperties>
</file>